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0601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6172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1843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77792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4454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56522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1905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325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77794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1388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05685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AF6AA-D64F-4702-B389-86BB4D3C58FA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9ABF9-A1AA-4AC4-BECD-5B9E41819D7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97918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096596" y="462492"/>
            <a:ext cx="2437692" cy="424229"/>
          </a:xfrm>
        </p:spPr>
        <p:txBody>
          <a:bodyPr>
            <a:noAutofit/>
          </a:bodyPr>
          <a:lstStyle/>
          <a:p>
            <a:pPr algn="ctr"/>
            <a:r>
              <a:rPr lang="fr-FR" sz="2000" b="1" dirty="0" smtClean="0">
                <a:solidFill>
                  <a:srgbClr val="000090"/>
                </a:solidFill>
                <a:latin typeface="+mn-lt"/>
              </a:rPr>
              <a:t>Bâtissons</a:t>
            </a:r>
            <a:br>
              <a:rPr lang="fr-FR" sz="2000" b="1" dirty="0" smtClean="0">
                <a:solidFill>
                  <a:srgbClr val="000090"/>
                </a:solidFill>
                <a:latin typeface="+mn-lt"/>
              </a:rPr>
            </a:br>
            <a:r>
              <a:rPr lang="fr-FR" sz="2000" b="1" dirty="0" smtClean="0">
                <a:solidFill>
                  <a:srgbClr val="000090"/>
                </a:solidFill>
                <a:latin typeface="+mn-lt"/>
              </a:rPr>
              <a:t> l’Ambition</a:t>
            </a:r>
            <a:br>
              <a:rPr lang="fr-FR" sz="2000" b="1" dirty="0" smtClean="0">
                <a:solidFill>
                  <a:srgbClr val="000090"/>
                </a:solidFill>
                <a:latin typeface="+mn-lt"/>
              </a:rPr>
            </a:br>
            <a:r>
              <a:rPr lang="fr-FR" sz="1800" b="1" dirty="0" smtClean="0">
                <a:solidFill>
                  <a:srgbClr val="C20007"/>
                </a:solidFill>
                <a:latin typeface="+mn-lt"/>
              </a:rPr>
              <a:t>2023-2024</a:t>
            </a:r>
            <a:endParaRPr lang="fr-FR" sz="1800" b="1" dirty="0">
              <a:solidFill>
                <a:srgbClr val="C20007"/>
              </a:solidFill>
              <a:latin typeface="+mn-lt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6717668" y="1146684"/>
            <a:ext cx="5157787" cy="274320"/>
          </a:xfrm>
          <a:ln w="12700">
            <a:solidFill>
              <a:srgbClr val="000090"/>
            </a:solidFill>
          </a:ln>
        </p:spPr>
        <p:txBody>
          <a:bodyPr>
            <a:normAutofit fontScale="92500" lnSpcReduction="10000"/>
          </a:bodyPr>
          <a:lstStyle/>
          <a:p>
            <a:pPr algn="ctr"/>
            <a:r>
              <a:rPr lang="fr-FR" sz="1600" dirty="0" smtClean="0">
                <a:solidFill>
                  <a:srgbClr val="000090"/>
                </a:solidFill>
              </a:rPr>
              <a:t>DOSSIER ÉLÈVE</a:t>
            </a:r>
            <a:endParaRPr lang="fr-FR" sz="1600" dirty="0">
              <a:solidFill>
                <a:srgbClr val="000090"/>
              </a:solidFill>
            </a:endParaRPr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6717668" y="1546255"/>
          <a:ext cx="5157788" cy="713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894">
                  <a:extLst>
                    <a:ext uri="{9D8B030D-6E8A-4147-A177-3AD203B41FA5}">
                      <a16:colId xmlns:a16="http://schemas.microsoft.com/office/drawing/2014/main" xmlns="" val="1982169789"/>
                    </a:ext>
                  </a:extLst>
                </a:gridCol>
                <a:gridCol w="2578894">
                  <a:extLst>
                    <a:ext uri="{9D8B030D-6E8A-4147-A177-3AD203B41FA5}">
                      <a16:colId xmlns:a16="http://schemas.microsoft.com/office/drawing/2014/main" xmlns="" val="931414137"/>
                    </a:ext>
                  </a:extLst>
                </a:gridCol>
              </a:tblGrid>
              <a:tr h="34278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Collège: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Classe: 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986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NOM: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Prénom: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5734183"/>
                  </a:ext>
                </a:extLst>
              </a:tr>
            </a:tbl>
          </a:graphicData>
        </a:graphic>
      </p:graphicFrame>
      <p:graphicFrame>
        <p:nvGraphicFramePr>
          <p:cNvPr id="14" name="Espace réservé du contenu 10"/>
          <p:cNvGraphicFramePr>
            <a:graphicFrameLocks/>
          </p:cNvGraphicFramePr>
          <p:nvPr>
            <p:extLst/>
          </p:nvPr>
        </p:nvGraphicFramePr>
        <p:xfrm>
          <a:off x="6743069" y="2872300"/>
          <a:ext cx="5157788" cy="1084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894">
                  <a:extLst>
                    <a:ext uri="{9D8B030D-6E8A-4147-A177-3AD203B41FA5}">
                      <a16:colId xmlns:a16="http://schemas.microsoft.com/office/drawing/2014/main" xmlns="" val="1982169789"/>
                    </a:ext>
                  </a:extLst>
                </a:gridCol>
                <a:gridCol w="2578894">
                  <a:extLst>
                    <a:ext uri="{9D8B030D-6E8A-4147-A177-3AD203B41FA5}">
                      <a16:colId xmlns:a16="http://schemas.microsoft.com/office/drawing/2014/main" xmlns="" val="931414137"/>
                    </a:ext>
                  </a:extLst>
                </a:gridCol>
              </a:tblGrid>
              <a:tr h="34278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Tuteur</a:t>
                      </a:r>
                      <a:r>
                        <a:rPr lang="fr-FR" sz="1400" baseline="0" dirty="0" smtClean="0"/>
                        <a:t> BTS 1:</a:t>
                      </a:r>
                      <a:endParaRPr lang="fr-FR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Classe: </a:t>
                      </a:r>
                      <a:endParaRPr lang="fr-FR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986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NOM: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Prénom: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5734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Mail:</a:t>
                      </a:r>
                      <a:r>
                        <a:rPr lang="fr-FR" sz="1400" baseline="0" dirty="0" smtClean="0"/>
                        <a:t>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Tel:</a:t>
                      </a:r>
                      <a:r>
                        <a:rPr lang="fr-FR" sz="1400" baseline="0" dirty="0" smtClean="0"/>
                        <a:t> 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66225281"/>
                  </a:ext>
                </a:extLst>
              </a:tr>
            </a:tbl>
          </a:graphicData>
        </a:graphic>
      </p:graphicFrame>
      <p:pic>
        <p:nvPicPr>
          <p:cNvPr id="17" name="Imag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2186" y="271434"/>
            <a:ext cx="1531943" cy="704114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181" r="2988" b="19218"/>
          <a:stretch/>
        </p:blipFill>
        <p:spPr>
          <a:xfrm>
            <a:off x="10508887" y="203698"/>
            <a:ext cx="1366568" cy="839585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468135" y="5652191"/>
            <a:ext cx="5348301" cy="954107"/>
            <a:chOff x="468136" y="4253130"/>
            <a:chExt cx="5348301" cy="954107"/>
          </a:xfrm>
        </p:grpSpPr>
        <p:sp>
          <p:nvSpPr>
            <p:cNvPr id="28" name="ZoneTexte 27"/>
            <p:cNvSpPr txBox="1"/>
            <p:nvPr/>
          </p:nvSpPr>
          <p:spPr>
            <a:xfrm>
              <a:off x="468136" y="4253130"/>
              <a:ext cx="5348301" cy="954107"/>
            </a:xfrm>
            <a:prstGeom prst="rect">
              <a:avLst/>
            </a:prstGeom>
            <a:noFill/>
            <a:ln w="38100"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Mon appréciation globale: </a:t>
              </a:r>
            </a:p>
            <a:p>
              <a:endParaRPr lang="fr-FR" sz="1400" b="1" dirty="0"/>
            </a:p>
            <a:p>
              <a:endParaRPr lang="fr-FR" sz="1400" b="1" dirty="0"/>
            </a:p>
            <a:p>
              <a:r>
                <a:rPr lang="fr-FR" sz="1400" b="1" dirty="0" smtClean="0"/>
                <a:t> </a:t>
              </a:r>
              <a:endParaRPr lang="fr-FR" sz="1400" b="1" dirty="0"/>
            </a:p>
          </p:txBody>
        </p:sp>
        <p:grpSp>
          <p:nvGrpSpPr>
            <p:cNvPr id="10" name="Groupe 9"/>
            <p:cNvGrpSpPr/>
            <p:nvPr/>
          </p:nvGrpSpPr>
          <p:grpSpPr>
            <a:xfrm>
              <a:off x="3050770" y="4379896"/>
              <a:ext cx="1605766" cy="700573"/>
              <a:chOff x="1661287" y="4679428"/>
              <a:chExt cx="2596241" cy="1146447"/>
            </a:xfrm>
          </p:grpSpPr>
          <p:pic>
            <p:nvPicPr>
              <p:cNvPr id="31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61287" y="4679428"/>
                <a:ext cx="2596241" cy="872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AutoShape 4"/>
              <p:cNvSpPr>
                <a:spLocks/>
              </p:cNvSpPr>
              <p:nvPr/>
            </p:nvSpPr>
            <p:spPr bwMode="auto">
              <a:xfrm>
                <a:off x="1791835" y="5639056"/>
                <a:ext cx="2272965" cy="186819"/>
              </a:xfrm>
              <a:custGeom>
                <a:avLst/>
                <a:gdLst>
                  <a:gd name="T0" fmla="+- 0 4165 4160"/>
                  <a:gd name="T1" fmla="*/ T0 w 4380"/>
                  <a:gd name="T2" fmla="+- 0 1903 1866"/>
                  <a:gd name="T3" fmla="*/ 1903 h 360"/>
                  <a:gd name="T4" fmla="+- 0 4197 4160"/>
                  <a:gd name="T5" fmla="*/ T4 w 4380"/>
                  <a:gd name="T6" fmla="+- 0 1871 1866"/>
                  <a:gd name="T7" fmla="*/ 1871 h 360"/>
                  <a:gd name="T8" fmla="+- 0 4552 4160"/>
                  <a:gd name="T9" fmla="*/ T8 w 4380"/>
                  <a:gd name="T10" fmla="+- 0 1866 1866"/>
                  <a:gd name="T11" fmla="*/ 1866 h 360"/>
                  <a:gd name="T12" fmla="+- 0 4594 4160"/>
                  <a:gd name="T13" fmla="*/ T12 w 4380"/>
                  <a:gd name="T14" fmla="+- 0 1884 1866"/>
                  <a:gd name="T15" fmla="*/ 1884 h 360"/>
                  <a:gd name="T16" fmla="+- 0 4612 4160"/>
                  <a:gd name="T17" fmla="*/ T16 w 4380"/>
                  <a:gd name="T18" fmla="+- 0 1926 1866"/>
                  <a:gd name="T19" fmla="*/ 1926 h 360"/>
                  <a:gd name="T20" fmla="+- 0 4607 4160"/>
                  <a:gd name="T21" fmla="*/ T20 w 4380"/>
                  <a:gd name="T22" fmla="+- 0 2189 1866"/>
                  <a:gd name="T23" fmla="*/ 2189 h 360"/>
                  <a:gd name="T24" fmla="+- 0 4575 4160"/>
                  <a:gd name="T25" fmla="*/ T24 w 4380"/>
                  <a:gd name="T26" fmla="+- 0 2221 1866"/>
                  <a:gd name="T27" fmla="*/ 2221 h 360"/>
                  <a:gd name="T28" fmla="+- 0 4220 4160"/>
                  <a:gd name="T29" fmla="*/ T28 w 4380"/>
                  <a:gd name="T30" fmla="+- 0 2226 1866"/>
                  <a:gd name="T31" fmla="*/ 2226 h 360"/>
                  <a:gd name="T32" fmla="+- 0 4178 4160"/>
                  <a:gd name="T33" fmla="*/ T32 w 4380"/>
                  <a:gd name="T34" fmla="+- 0 2208 1866"/>
                  <a:gd name="T35" fmla="*/ 2208 h 360"/>
                  <a:gd name="T36" fmla="+- 0 4160 4160"/>
                  <a:gd name="T37" fmla="*/ T36 w 4380"/>
                  <a:gd name="T38" fmla="+- 0 2166 1866"/>
                  <a:gd name="T39" fmla="*/ 2166 h 360"/>
                  <a:gd name="T40" fmla="+- 0 5466 4160"/>
                  <a:gd name="T41" fmla="*/ T40 w 4380"/>
                  <a:gd name="T42" fmla="+- 0 1926 1866"/>
                  <a:gd name="T43" fmla="*/ 1926 h 360"/>
                  <a:gd name="T44" fmla="+- 0 5484 4160"/>
                  <a:gd name="T45" fmla="*/ T44 w 4380"/>
                  <a:gd name="T46" fmla="+- 0 1884 1866"/>
                  <a:gd name="T47" fmla="*/ 1884 h 360"/>
                  <a:gd name="T48" fmla="+- 0 5526 4160"/>
                  <a:gd name="T49" fmla="*/ T48 w 4380"/>
                  <a:gd name="T50" fmla="+- 0 1866 1866"/>
                  <a:gd name="T51" fmla="*/ 1866 h 360"/>
                  <a:gd name="T52" fmla="+- 0 5878 4160"/>
                  <a:gd name="T53" fmla="*/ T52 w 4380"/>
                  <a:gd name="T54" fmla="+- 0 1871 1866"/>
                  <a:gd name="T55" fmla="*/ 1871 h 360"/>
                  <a:gd name="T56" fmla="+- 0 5910 4160"/>
                  <a:gd name="T57" fmla="*/ T56 w 4380"/>
                  <a:gd name="T58" fmla="+- 0 1903 1866"/>
                  <a:gd name="T59" fmla="*/ 1903 h 360"/>
                  <a:gd name="T60" fmla="+- 0 5915 4160"/>
                  <a:gd name="T61" fmla="*/ T60 w 4380"/>
                  <a:gd name="T62" fmla="+- 0 2166 1866"/>
                  <a:gd name="T63" fmla="*/ 2166 h 360"/>
                  <a:gd name="T64" fmla="+- 0 5897 4160"/>
                  <a:gd name="T65" fmla="*/ T64 w 4380"/>
                  <a:gd name="T66" fmla="+- 0 2208 1866"/>
                  <a:gd name="T67" fmla="*/ 2208 h 360"/>
                  <a:gd name="T68" fmla="+- 0 5855 4160"/>
                  <a:gd name="T69" fmla="*/ T68 w 4380"/>
                  <a:gd name="T70" fmla="+- 0 2226 1866"/>
                  <a:gd name="T71" fmla="*/ 2226 h 360"/>
                  <a:gd name="T72" fmla="+- 0 5503 4160"/>
                  <a:gd name="T73" fmla="*/ T72 w 4380"/>
                  <a:gd name="T74" fmla="+- 0 2221 1866"/>
                  <a:gd name="T75" fmla="*/ 2221 h 360"/>
                  <a:gd name="T76" fmla="+- 0 5471 4160"/>
                  <a:gd name="T77" fmla="*/ T76 w 4380"/>
                  <a:gd name="T78" fmla="+- 0 2189 1866"/>
                  <a:gd name="T79" fmla="*/ 2189 h 360"/>
                  <a:gd name="T80" fmla="+- 0 5466 4160"/>
                  <a:gd name="T81" fmla="*/ T80 w 4380"/>
                  <a:gd name="T82" fmla="+- 0 1926 1866"/>
                  <a:gd name="T83" fmla="*/ 1926 h 360"/>
                  <a:gd name="T84" fmla="+- 0 6776 4160"/>
                  <a:gd name="T85" fmla="*/ T84 w 4380"/>
                  <a:gd name="T86" fmla="+- 0 1903 1866"/>
                  <a:gd name="T87" fmla="*/ 1903 h 360"/>
                  <a:gd name="T88" fmla="+- 0 6808 4160"/>
                  <a:gd name="T89" fmla="*/ T88 w 4380"/>
                  <a:gd name="T90" fmla="+- 0 1871 1866"/>
                  <a:gd name="T91" fmla="*/ 1871 h 360"/>
                  <a:gd name="T92" fmla="+- 0 7160 4160"/>
                  <a:gd name="T93" fmla="*/ T92 w 4380"/>
                  <a:gd name="T94" fmla="+- 0 1866 1866"/>
                  <a:gd name="T95" fmla="*/ 1866 h 360"/>
                  <a:gd name="T96" fmla="+- 0 7203 4160"/>
                  <a:gd name="T97" fmla="*/ T96 w 4380"/>
                  <a:gd name="T98" fmla="+- 0 1884 1866"/>
                  <a:gd name="T99" fmla="*/ 1884 h 360"/>
                  <a:gd name="T100" fmla="+- 0 7220 4160"/>
                  <a:gd name="T101" fmla="*/ T100 w 4380"/>
                  <a:gd name="T102" fmla="+- 0 1926 1866"/>
                  <a:gd name="T103" fmla="*/ 1926 h 360"/>
                  <a:gd name="T104" fmla="+- 0 7216 4160"/>
                  <a:gd name="T105" fmla="*/ T104 w 4380"/>
                  <a:gd name="T106" fmla="+- 0 2189 1866"/>
                  <a:gd name="T107" fmla="*/ 2189 h 360"/>
                  <a:gd name="T108" fmla="+- 0 7184 4160"/>
                  <a:gd name="T109" fmla="*/ T108 w 4380"/>
                  <a:gd name="T110" fmla="+- 0 2221 1866"/>
                  <a:gd name="T111" fmla="*/ 2221 h 360"/>
                  <a:gd name="T112" fmla="+- 0 6832 4160"/>
                  <a:gd name="T113" fmla="*/ T112 w 4380"/>
                  <a:gd name="T114" fmla="+- 0 2226 1866"/>
                  <a:gd name="T115" fmla="*/ 2226 h 360"/>
                  <a:gd name="T116" fmla="+- 0 6789 4160"/>
                  <a:gd name="T117" fmla="*/ T116 w 4380"/>
                  <a:gd name="T118" fmla="+- 0 2208 1866"/>
                  <a:gd name="T119" fmla="*/ 2208 h 360"/>
                  <a:gd name="T120" fmla="+- 0 6772 4160"/>
                  <a:gd name="T121" fmla="*/ T120 w 4380"/>
                  <a:gd name="T122" fmla="+- 0 2166 1866"/>
                  <a:gd name="T123" fmla="*/ 2166 h 360"/>
                  <a:gd name="T124" fmla="+- 0 8092 4160"/>
                  <a:gd name="T125" fmla="*/ T124 w 4380"/>
                  <a:gd name="T126" fmla="+- 0 1926 1866"/>
                  <a:gd name="T127" fmla="*/ 1926 h 360"/>
                  <a:gd name="T128" fmla="+- 0 8109 4160"/>
                  <a:gd name="T129" fmla="*/ T128 w 4380"/>
                  <a:gd name="T130" fmla="+- 0 1884 1866"/>
                  <a:gd name="T131" fmla="*/ 1884 h 360"/>
                  <a:gd name="T132" fmla="+- 0 8152 4160"/>
                  <a:gd name="T133" fmla="*/ T132 w 4380"/>
                  <a:gd name="T134" fmla="+- 0 1866 1866"/>
                  <a:gd name="T135" fmla="*/ 1866 h 360"/>
                  <a:gd name="T136" fmla="+- 0 8504 4160"/>
                  <a:gd name="T137" fmla="*/ T136 w 4380"/>
                  <a:gd name="T138" fmla="+- 0 1871 1866"/>
                  <a:gd name="T139" fmla="*/ 1871 h 360"/>
                  <a:gd name="T140" fmla="+- 0 8536 4160"/>
                  <a:gd name="T141" fmla="*/ T140 w 4380"/>
                  <a:gd name="T142" fmla="+- 0 1903 1866"/>
                  <a:gd name="T143" fmla="*/ 1903 h 360"/>
                  <a:gd name="T144" fmla="+- 0 8540 4160"/>
                  <a:gd name="T145" fmla="*/ T144 w 4380"/>
                  <a:gd name="T146" fmla="+- 0 2166 1866"/>
                  <a:gd name="T147" fmla="*/ 2166 h 360"/>
                  <a:gd name="T148" fmla="+- 0 8523 4160"/>
                  <a:gd name="T149" fmla="*/ T148 w 4380"/>
                  <a:gd name="T150" fmla="+- 0 2208 1866"/>
                  <a:gd name="T151" fmla="*/ 2208 h 360"/>
                  <a:gd name="T152" fmla="+- 0 8480 4160"/>
                  <a:gd name="T153" fmla="*/ T152 w 4380"/>
                  <a:gd name="T154" fmla="+- 0 2226 1866"/>
                  <a:gd name="T155" fmla="*/ 2226 h 360"/>
                  <a:gd name="T156" fmla="+- 0 8128 4160"/>
                  <a:gd name="T157" fmla="*/ T156 w 4380"/>
                  <a:gd name="T158" fmla="+- 0 2221 1866"/>
                  <a:gd name="T159" fmla="*/ 2221 h 360"/>
                  <a:gd name="T160" fmla="+- 0 8096 4160"/>
                  <a:gd name="T161" fmla="*/ T160 w 4380"/>
                  <a:gd name="T162" fmla="+- 0 2189 1866"/>
                  <a:gd name="T163" fmla="*/ 2189 h 360"/>
                  <a:gd name="T164" fmla="+- 0 8092 4160"/>
                  <a:gd name="T165" fmla="*/ T164 w 4380"/>
                  <a:gd name="T166" fmla="+- 0 1926 1866"/>
                  <a:gd name="T167" fmla="*/ 1926 h 36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</a:cxnLst>
                <a:rect l="0" t="0" r="r" b="b"/>
                <a:pathLst>
                  <a:path w="4380" h="360">
                    <a:moveTo>
                      <a:pt x="0" y="60"/>
                    </a:moveTo>
                    <a:lnTo>
                      <a:pt x="5" y="37"/>
                    </a:lnTo>
                    <a:lnTo>
                      <a:pt x="18" y="18"/>
                    </a:lnTo>
                    <a:lnTo>
                      <a:pt x="37" y="5"/>
                    </a:lnTo>
                    <a:lnTo>
                      <a:pt x="60" y="0"/>
                    </a:lnTo>
                    <a:lnTo>
                      <a:pt x="392" y="0"/>
                    </a:lnTo>
                    <a:lnTo>
                      <a:pt x="415" y="5"/>
                    </a:lnTo>
                    <a:lnTo>
                      <a:pt x="434" y="18"/>
                    </a:lnTo>
                    <a:lnTo>
                      <a:pt x="447" y="37"/>
                    </a:lnTo>
                    <a:lnTo>
                      <a:pt x="452" y="60"/>
                    </a:lnTo>
                    <a:lnTo>
                      <a:pt x="452" y="300"/>
                    </a:lnTo>
                    <a:lnTo>
                      <a:pt x="447" y="323"/>
                    </a:lnTo>
                    <a:lnTo>
                      <a:pt x="434" y="342"/>
                    </a:lnTo>
                    <a:lnTo>
                      <a:pt x="415" y="355"/>
                    </a:lnTo>
                    <a:lnTo>
                      <a:pt x="392" y="360"/>
                    </a:lnTo>
                    <a:lnTo>
                      <a:pt x="60" y="360"/>
                    </a:lnTo>
                    <a:lnTo>
                      <a:pt x="37" y="355"/>
                    </a:lnTo>
                    <a:lnTo>
                      <a:pt x="18" y="342"/>
                    </a:lnTo>
                    <a:lnTo>
                      <a:pt x="5" y="323"/>
                    </a:lnTo>
                    <a:lnTo>
                      <a:pt x="0" y="300"/>
                    </a:lnTo>
                    <a:lnTo>
                      <a:pt x="0" y="60"/>
                    </a:lnTo>
                    <a:close/>
                    <a:moveTo>
                      <a:pt x="1306" y="60"/>
                    </a:moveTo>
                    <a:lnTo>
                      <a:pt x="1311" y="37"/>
                    </a:lnTo>
                    <a:lnTo>
                      <a:pt x="1324" y="18"/>
                    </a:lnTo>
                    <a:lnTo>
                      <a:pt x="1343" y="5"/>
                    </a:lnTo>
                    <a:lnTo>
                      <a:pt x="1366" y="0"/>
                    </a:lnTo>
                    <a:lnTo>
                      <a:pt x="1695" y="0"/>
                    </a:lnTo>
                    <a:lnTo>
                      <a:pt x="1718" y="5"/>
                    </a:lnTo>
                    <a:lnTo>
                      <a:pt x="1737" y="18"/>
                    </a:lnTo>
                    <a:lnTo>
                      <a:pt x="1750" y="37"/>
                    </a:lnTo>
                    <a:lnTo>
                      <a:pt x="1755" y="60"/>
                    </a:lnTo>
                    <a:lnTo>
                      <a:pt x="1755" y="300"/>
                    </a:lnTo>
                    <a:lnTo>
                      <a:pt x="1750" y="323"/>
                    </a:lnTo>
                    <a:lnTo>
                      <a:pt x="1737" y="342"/>
                    </a:lnTo>
                    <a:lnTo>
                      <a:pt x="1718" y="355"/>
                    </a:lnTo>
                    <a:lnTo>
                      <a:pt x="1695" y="360"/>
                    </a:lnTo>
                    <a:lnTo>
                      <a:pt x="1366" y="360"/>
                    </a:lnTo>
                    <a:lnTo>
                      <a:pt x="1343" y="355"/>
                    </a:lnTo>
                    <a:lnTo>
                      <a:pt x="1324" y="342"/>
                    </a:lnTo>
                    <a:lnTo>
                      <a:pt x="1311" y="323"/>
                    </a:lnTo>
                    <a:lnTo>
                      <a:pt x="1306" y="300"/>
                    </a:lnTo>
                    <a:lnTo>
                      <a:pt x="1306" y="60"/>
                    </a:lnTo>
                    <a:close/>
                    <a:moveTo>
                      <a:pt x="2612" y="60"/>
                    </a:moveTo>
                    <a:lnTo>
                      <a:pt x="2616" y="37"/>
                    </a:lnTo>
                    <a:lnTo>
                      <a:pt x="2629" y="18"/>
                    </a:lnTo>
                    <a:lnTo>
                      <a:pt x="2648" y="5"/>
                    </a:lnTo>
                    <a:lnTo>
                      <a:pt x="2672" y="0"/>
                    </a:lnTo>
                    <a:lnTo>
                      <a:pt x="3000" y="0"/>
                    </a:lnTo>
                    <a:lnTo>
                      <a:pt x="3024" y="5"/>
                    </a:lnTo>
                    <a:lnTo>
                      <a:pt x="3043" y="18"/>
                    </a:lnTo>
                    <a:lnTo>
                      <a:pt x="3056" y="37"/>
                    </a:lnTo>
                    <a:lnTo>
                      <a:pt x="3060" y="60"/>
                    </a:lnTo>
                    <a:lnTo>
                      <a:pt x="3060" y="300"/>
                    </a:lnTo>
                    <a:lnTo>
                      <a:pt x="3056" y="323"/>
                    </a:lnTo>
                    <a:lnTo>
                      <a:pt x="3043" y="342"/>
                    </a:lnTo>
                    <a:lnTo>
                      <a:pt x="3024" y="355"/>
                    </a:lnTo>
                    <a:lnTo>
                      <a:pt x="3000" y="360"/>
                    </a:lnTo>
                    <a:lnTo>
                      <a:pt x="2672" y="360"/>
                    </a:lnTo>
                    <a:lnTo>
                      <a:pt x="2648" y="355"/>
                    </a:lnTo>
                    <a:lnTo>
                      <a:pt x="2629" y="342"/>
                    </a:lnTo>
                    <a:lnTo>
                      <a:pt x="2616" y="323"/>
                    </a:lnTo>
                    <a:lnTo>
                      <a:pt x="2612" y="300"/>
                    </a:lnTo>
                    <a:lnTo>
                      <a:pt x="2612" y="60"/>
                    </a:lnTo>
                    <a:close/>
                    <a:moveTo>
                      <a:pt x="3932" y="60"/>
                    </a:moveTo>
                    <a:lnTo>
                      <a:pt x="3936" y="37"/>
                    </a:lnTo>
                    <a:lnTo>
                      <a:pt x="3949" y="18"/>
                    </a:lnTo>
                    <a:lnTo>
                      <a:pt x="3968" y="5"/>
                    </a:lnTo>
                    <a:lnTo>
                      <a:pt x="3992" y="0"/>
                    </a:lnTo>
                    <a:lnTo>
                      <a:pt x="4320" y="0"/>
                    </a:lnTo>
                    <a:lnTo>
                      <a:pt x="4344" y="5"/>
                    </a:lnTo>
                    <a:lnTo>
                      <a:pt x="4363" y="18"/>
                    </a:lnTo>
                    <a:lnTo>
                      <a:pt x="4376" y="37"/>
                    </a:lnTo>
                    <a:lnTo>
                      <a:pt x="4380" y="60"/>
                    </a:lnTo>
                    <a:lnTo>
                      <a:pt x="4380" y="300"/>
                    </a:lnTo>
                    <a:lnTo>
                      <a:pt x="4376" y="323"/>
                    </a:lnTo>
                    <a:lnTo>
                      <a:pt x="4363" y="342"/>
                    </a:lnTo>
                    <a:lnTo>
                      <a:pt x="4344" y="355"/>
                    </a:lnTo>
                    <a:lnTo>
                      <a:pt x="4320" y="360"/>
                    </a:lnTo>
                    <a:lnTo>
                      <a:pt x="3992" y="360"/>
                    </a:lnTo>
                    <a:lnTo>
                      <a:pt x="3968" y="355"/>
                    </a:lnTo>
                    <a:lnTo>
                      <a:pt x="3949" y="342"/>
                    </a:lnTo>
                    <a:lnTo>
                      <a:pt x="3936" y="323"/>
                    </a:lnTo>
                    <a:lnTo>
                      <a:pt x="3932" y="300"/>
                    </a:lnTo>
                    <a:lnTo>
                      <a:pt x="3932" y="60"/>
                    </a:lnTo>
                    <a:close/>
                  </a:path>
                </a:pathLst>
              </a:custGeom>
              <a:noFill/>
              <a:ln w="2590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/>
              </a:p>
            </p:txBody>
          </p:sp>
        </p:grpSp>
      </p:grpSp>
      <p:sp>
        <p:nvSpPr>
          <p:cNvPr id="34" name="ZoneTexte 33"/>
          <p:cNvSpPr txBox="1"/>
          <p:nvPr/>
        </p:nvSpPr>
        <p:spPr>
          <a:xfrm>
            <a:off x="468136" y="203698"/>
            <a:ext cx="5348301" cy="338554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J’évalue ma journée </a:t>
            </a:r>
            <a:endParaRPr lang="fr-FR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17668" y="2316350"/>
            <a:ext cx="5132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rgbClr val="5B9BD5"/>
                </a:solidFill>
              </a:rPr>
              <a:t>Coordonnées de l’étudiant Tuteur en BTS </a:t>
            </a:r>
            <a:r>
              <a:rPr lang="fr-FR" sz="1200" b="1" dirty="0" smtClean="0">
                <a:solidFill>
                  <a:srgbClr val="5B9BD5"/>
                </a:solidFill>
              </a:rPr>
              <a:t>1 et </a:t>
            </a:r>
            <a:r>
              <a:rPr lang="fr-FR" sz="1200" b="1" dirty="0">
                <a:solidFill>
                  <a:srgbClr val="5B9BD5"/>
                </a:solidFill>
              </a:rPr>
              <a:t>des deux élèves Tuteurs en 2nde GT et </a:t>
            </a:r>
            <a:r>
              <a:rPr lang="fr-FR" sz="1200" b="1" dirty="0" smtClean="0">
                <a:solidFill>
                  <a:srgbClr val="5B9BD5"/>
                </a:solidFill>
              </a:rPr>
              <a:t>PRO au </a:t>
            </a:r>
            <a:r>
              <a:rPr lang="fr-FR" sz="1200" b="1" dirty="0">
                <a:solidFill>
                  <a:srgbClr val="5B9BD5"/>
                </a:solidFill>
              </a:rPr>
              <a:t>lycée polyvalent Le GARROS</a:t>
            </a:r>
          </a:p>
        </p:txBody>
      </p:sp>
      <p:graphicFrame>
        <p:nvGraphicFramePr>
          <p:cNvPr id="27" name="Espace réservé du contenu 10"/>
          <p:cNvGraphicFramePr>
            <a:graphicFrameLocks/>
          </p:cNvGraphicFramePr>
          <p:nvPr>
            <p:extLst/>
          </p:nvPr>
        </p:nvGraphicFramePr>
        <p:xfrm>
          <a:off x="6743069" y="4071082"/>
          <a:ext cx="5157788" cy="1084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894">
                  <a:extLst>
                    <a:ext uri="{9D8B030D-6E8A-4147-A177-3AD203B41FA5}">
                      <a16:colId xmlns:a16="http://schemas.microsoft.com/office/drawing/2014/main" xmlns="" val="1982169789"/>
                    </a:ext>
                  </a:extLst>
                </a:gridCol>
                <a:gridCol w="2578894">
                  <a:extLst>
                    <a:ext uri="{9D8B030D-6E8A-4147-A177-3AD203B41FA5}">
                      <a16:colId xmlns:a16="http://schemas.microsoft.com/office/drawing/2014/main" xmlns="" val="931414137"/>
                    </a:ext>
                  </a:extLst>
                </a:gridCol>
              </a:tblGrid>
              <a:tr h="34278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Tuteur</a:t>
                      </a:r>
                      <a:r>
                        <a:rPr lang="fr-FR" sz="1400" baseline="0" dirty="0" smtClean="0"/>
                        <a:t> 2</a:t>
                      </a:r>
                      <a:r>
                        <a:rPr lang="fr-FR" sz="1400" baseline="30000" dirty="0" smtClean="0"/>
                        <a:t>nde</a:t>
                      </a:r>
                      <a:r>
                        <a:rPr lang="fr-FR" sz="1400" baseline="0" dirty="0" smtClean="0"/>
                        <a:t>:</a:t>
                      </a:r>
                      <a:endParaRPr lang="fr-FR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Classe: </a:t>
                      </a:r>
                      <a:endParaRPr lang="fr-FR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986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NOM: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Prénom: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5734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Mail:</a:t>
                      </a:r>
                      <a:r>
                        <a:rPr lang="fr-FR" sz="1400" baseline="0" dirty="0" smtClean="0"/>
                        <a:t>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Tel:</a:t>
                      </a:r>
                      <a:r>
                        <a:rPr lang="fr-FR" sz="1400" baseline="0" dirty="0" smtClean="0"/>
                        <a:t> 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66225281"/>
                  </a:ext>
                </a:extLst>
              </a:tr>
            </a:tbl>
          </a:graphicData>
        </a:graphic>
      </p:graphicFrame>
      <p:graphicFrame>
        <p:nvGraphicFramePr>
          <p:cNvPr id="30" name="Espace réservé du contenu 10"/>
          <p:cNvGraphicFramePr>
            <a:graphicFrameLocks/>
          </p:cNvGraphicFramePr>
          <p:nvPr>
            <p:extLst/>
          </p:nvPr>
        </p:nvGraphicFramePr>
        <p:xfrm>
          <a:off x="6743069" y="5268792"/>
          <a:ext cx="5157788" cy="1084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894">
                  <a:extLst>
                    <a:ext uri="{9D8B030D-6E8A-4147-A177-3AD203B41FA5}">
                      <a16:colId xmlns:a16="http://schemas.microsoft.com/office/drawing/2014/main" xmlns="" val="1982169789"/>
                    </a:ext>
                  </a:extLst>
                </a:gridCol>
                <a:gridCol w="2578894">
                  <a:extLst>
                    <a:ext uri="{9D8B030D-6E8A-4147-A177-3AD203B41FA5}">
                      <a16:colId xmlns:a16="http://schemas.microsoft.com/office/drawing/2014/main" xmlns="" val="931414137"/>
                    </a:ext>
                  </a:extLst>
                </a:gridCol>
              </a:tblGrid>
              <a:tr h="34278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Tuteur</a:t>
                      </a:r>
                      <a:r>
                        <a:rPr lang="fr-FR" sz="1400" baseline="0" dirty="0" smtClean="0"/>
                        <a:t> 2</a:t>
                      </a:r>
                      <a:r>
                        <a:rPr lang="fr-FR" sz="1400" baseline="30000" dirty="0" smtClean="0"/>
                        <a:t>nde</a:t>
                      </a:r>
                      <a:r>
                        <a:rPr lang="fr-FR" sz="1400" baseline="0" dirty="0" smtClean="0"/>
                        <a:t>:</a:t>
                      </a:r>
                      <a:endParaRPr lang="fr-FR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Classe: </a:t>
                      </a:r>
                      <a:endParaRPr lang="fr-FR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986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NOM: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Prénom: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5734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Mail:</a:t>
                      </a:r>
                      <a:r>
                        <a:rPr lang="fr-FR" sz="1400" baseline="0" dirty="0" smtClean="0"/>
                        <a:t>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Tel:</a:t>
                      </a:r>
                      <a:r>
                        <a:rPr lang="fr-FR" sz="1400" baseline="0" dirty="0" smtClean="0"/>
                        <a:t> 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66225281"/>
                  </a:ext>
                </a:extLst>
              </a:tr>
            </a:tbl>
          </a:graphicData>
        </a:graphic>
      </p:graphicFrame>
      <p:sp>
        <p:nvSpPr>
          <p:cNvPr id="25" name="ZoneTexte 24"/>
          <p:cNvSpPr txBox="1"/>
          <p:nvPr/>
        </p:nvSpPr>
        <p:spPr>
          <a:xfrm>
            <a:off x="468136" y="3735791"/>
            <a:ext cx="5348301" cy="1815882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J’ai particulièrement aimé :</a:t>
            </a:r>
          </a:p>
          <a:p>
            <a:endParaRPr lang="fr-FR" sz="1400" b="1" dirty="0" smtClean="0"/>
          </a:p>
          <a:p>
            <a:endParaRPr lang="fr-FR" sz="1400" b="1" dirty="0" smtClean="0"/>
          </a:p>
          <a:p>
            <a:endParaRPr lang="fr-FR" sz="1400" b="1" dirty="0"/>
          </a:p>
          <a:p>
            <a:r>
              <a:rPr lang="fr-FR" sz="1200" b="1" dirty="0" smtClean="0"/>
              <a:t>Je n’ai pas aimé du tout : </a:t>
            </a:r>
          </a:p>
          <a:p>
            <a:endParaRPr lang="fr-FR" sz="1400" b="1" dirty="0" smtClean="0"/>
          </a:p>
          <a:p>
            <a:endParaRPr lang="fr-FR" sz="1400" b="1" dirty="0"/>
          </a:p>
          <a:p>
            <a:endParaRPr lang="fr-FR" sz="1400" b="1" dirty="0"/>
          </a:p>
        </p:txBody>
      </p:sp>
      <p:pic>
        <p:nvPicPr>
          <p:cNvPr id="1027" name="Imag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12" t="17094" r="20512" b="17949"/>
          <a:stretch>
            <a:fillRect/>
          </a:stretch>
        </p:blipFill>
        <p:spPr bwMode="auto">
          <a:xfrm>
            <a:off x="614580" y="4944016"/>
            <a:ext cx="380690" cy="42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8" r="50000" b="50961"/>
          <a:stretch>
            <a:fillRect/>
          </a:stretch>
        </p:blipFill>
        <p:spPr bwMode="auto">
          <a:xfrm>
            <a:off x="604291" y="4040547"/>
            <a:ext cx="401268" cy="35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468136" y="598551"/>
            <a:ext cx="5348301" cy="307776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Je raconte mon après-midi:</a:t>
            </a:r>
          </a:p>
          <a:p>
            <a:pPr algn="ctr"/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8205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6"/>
          <p:cNvSpPr txBox="1">
            <a:spLocks/>
          </p:cNvSpPr>
          <p:nvPr/>
        </p:nvSpPr>
        <p:spPr>
          <a:xfrm>
            <a:off x="378291" y="310145"/>
            <a:ext cx="5183188" cy="587630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600" b="1" dirty="0" smtClean="0"/>
              <a:t>JOUR 1 : Mardi 5 décembre 2023 </a:t>
            </a:r>
          </a:p>
          <a:p>
            <a:pPr marL="0" indent="0" algn="ctr">
              <a:buNone/>
            </a:pP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Je découvre le lycée Le Garros</a:t>
            </a:r>
            <a:endParaRPr lang="fr-FR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Espace réservé du texte 4"/>
          <p:cNvSpPr txBox="1">
            <a:spLocks/>
          </p:cNvSpPr>
          <p:nvPr/>
        </p:nvSpPr>
        <p:spPr>
          <a:xfrm>
            <a:off x="378290" y="1000976"/>
            <a:ext cx="5157787" cy="241541"/>
          </a:xfrm>
          <a:prstGeom prst="rect">
            <a:avLst/>
          </a:prstGeom>
          <a:ln w="12700">
            <a:solidFill>
              <a:srgbClr val="000090"/>
            </a:solidFill>
          </a:ln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fr-FR" sz="1600" dirty="0" smtClean="0">
                <a:solidFill>
                  <a:srgbClr val="000090"/>
                </a:solidFill>
              </a:rPr>
              <a:t>PLANNING DE MA JOURNÉE</a:t>
            </a:r>
            <a:endParaRPr lang="fr-FR" sz="1600" dirty="0">
              <a:solidFill>
                <a:srgbClr val="000090"/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5751181"/>
              </p:ext>
            </p:extLst>
          </p:nvPr>
        </p:nvGraphicFramePr>
        <p:xfrm>
          <a:off x="378290" y="1345718"/>
          <a:ext cx="5183190" cy="1769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599">
                  <a:extLst>
                    <a:ext uri="{9D8B030D-6E8A-4147-A177-3AD203B41FA5}">
                      <a16:colId xmlns:a16="http://schemas.microsoft.com/office/drawing/2014/main" xmlns="" val="2062547969"/>
                    </a:ext>
                  </a:extLst>
                </a:gridCol>
                <a:gridCol w="922713">
                  <a:extLst>
                    <a:ext uri="{9D8B030D-6E8A-4147-A177-3AD203B41FA5}">
                      <a16:colId xmlns:a16="http://schemas.microsoft.com/office/drawing/2014/main" xmlns="" val="1984462029"/>
                    </a:ext>
                  </a:extLst>
                </a:gridCol>
                <a:gridCol w="864523">
                  <a:extLst>
                    <a:ext uri="{9D8B030D-6E8A-4147-A177-3AD203B41FA5}">
                      <a16:colId xmlns:a16="http://schemas.microsoft.com/office/drawing/2014/main" xmlns="" val="153512645"/>
                    </a:ext>
                  </a:extLst>
                </a:gridCol>
                <a:gridCol w="831273">
                  <a:extLst>
                    <a:ext uri="{9D8B030D-6E8A-4147-A177-3AD203B41FA5}">
                      <a16:colId xmlns:a16="http://schemas.microsoft.com/office/drawing/2014/main" xmlns="" val="1831436058"/>
                    </a:ext>
                  </a:extLst>
                </a:gridCol>
                <a:gridCol w="972589">
                  <a:extLst>
                    <a:ext uri="{9D8B030D-6E8A-4147-A177-3AD203B41FA5}">
                      <a16:colId xmlns:a16="http://schemas.microsoft.com/office/drawing/2014/main" xmlns="" val="2329665436"/>
                    </a:ext>
                  </a:extLst>
                </a:gridCol>
                <a:gridCol w="1010493">
                  <a:extLst>
                    <a:ext uri="{9D8B030D-6E8A-4147-A177-3AD203B41FA5}">
                      <a16:colId xmlns:a16="http://schemas.microsoft.com/office/drawing/2014/main" xmlns="" val="143556901"/>
                    </a:ext>
                  </a:extLst>
                </a:gridCol>
              </a:tblGrid>
              <a:tr h="277563">
                <a:tc rowSpan="3">
                  <a:txBody>
                    <a:bodyPr/>
                    <a:lstStyle/>
                    <a:p>
                      <a:pPr algn="ctr"/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fr-F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fr-F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Groupe </a:t>
                      </a:r>
                      <a:r>
                        <a:rPr lang="fr-FR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 élèves</a:t>
                      </a:r>
                      <a:r>
                        <a:rPr lang="fr-FR" sz="800" baseline="0" dirty="0" smtClean="0">
                          <a:solidFill>
                            <a:schemeClr val="tx1"/>
                          </a:solidFill>
                        </a:rPr>
                        <a:t> de  4ème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 tuteurs de 2nde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1 tuteur de BTS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800" b="0" dirty="0" smtClean="0">
                          <a:solidFill>
                            <a:schemeClr val="tx1"/>
                          </a:solidFill>
                        </a:rPr>
                        <a:t>Matin</a:t>
                      </a:r>
                    </a:p>
                    <a:p>
                      <a:r>
                        <a:rPr lang="fr-FR" sz="800" b="0" dirty="0" smtClean="0">
                          <a:solidFill>
                            <a:schemeClr val="tx1"/>
                          </a:solidFill>
                        </a:rPr>
                        <a:t>10h 00–10h45</a:t>
                      </a:r>
                    </a:p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Visite du</a:t>
                      </a:r>
                      <a:r>
                        <a:rPr lang="fr-FR" sz="800" baseline="0" dirty="0" smtClean="0">
                          <a:solidFill>
                            <a:schemeClr val="tx1"/>
                          </a:solidFill>
                        </a:rPr>
                        <a:t> lycée et de l’internat 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800" b="0" smtClean="0">
                          <a:solidFill>
                            <a:schemeClr val="tx1"/>
                          </a:solidFill>
                        </a:rPr>
                        <a:t>Après-midi</a:t>
                      </a:r>
                    </a:p>
                    <a:p>
                      <a:r>
                        <a:rPr lang="fr-FR" sz="800" b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800" b="0" dirty="0" smtClean="0">
                          <a:solidFill>
                            <a:schemeClr val="tx1"/>
                          </a:solidFill>
                        </a:rPr>
                        <a:t>13h50 – 14h45 </a:t>
                      </a:r>
                    </a:p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Découverte de l’option Arts du Cirque </a:t>
                      </a:r>
                    </a:p>
                    <a:p>
                      <a:r>
                        <a:rPr lang="fr-FR" sz="800" b="0" dirty="0" smtClean="0">
                          <a:solidFill>
                            <a:srgbClr val="FF0000"/>
                          </a:solidFill>
                        </a:rPr>
                        <a:t>Salle</a:t>
                      </a:r>
                      <a:r>
                        <a:rPr lang="fr-FR" sz="800" b="0" baseline="0" dirty="0" smtClean="0">
                          <a:solidFill>
                            <a:srgbClr val="FF0000"/>
                          </a:solidFill>
                        </a:rPr>
                        <a:t> Calme BO</a:t>
                      </a:r>
                      <a:endParaRPr lang="fr-FR" sz="8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1615082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000" dirty="0" smtClean="0"/>
                        <a:t>ALQUIER Marius</a:t>
                      </a:r>
                    </a:p>
                    <a:p>
                      <a:endParaRPr lang="fr-FR" sz="1000" dirty="0" smtClean="0"/>
                    </a:p>
                    <a:p>
                      <a:r>
                        <a:rPr lang="fr-FR" sz="10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BARIS Maxime</a:t>
                      </a:r>
                      <a:endParaRPr lang="fr-FR" sz="1000" b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000" dirty="0" smtClean="0"/>
                        <a:t>PENA Mathéo</a:t>
                      </a:r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SOW </a:t>
                      </a:r>
                    </a:p>
                    <a:p>
                      <a:r>
                        <a:rPr lang="fr-FR" sz="1000" dirty="0" smtClean="0"/>
                        <a:t>Gallas </a:t>
                      </a:r>
                      <a:endParaRPr lang="fr-FR" sz="10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000" dirty="0" smtClean="0"/>
                        <a:t>DUTHEIL </a:t>
                      </a:r>
                    </a:p>
                    <a:p>
                      <a:r>
                        <a:rPr lang="fr-FR" sz="1000" dirty="0" smtClean="0"/>
                        <a:t>Marylou</a:t>
                      </a:r>
                      <a:endParaRPr lang="fr-FR" sz="1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6176411"/>
                  </a:ext>
                </a:extLst>
              </a:tr>
              <a:tr h="88554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Matin</a:t>
                      </a:r>
                    </a:p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10h45 – 12h00</a:t>
                      </a:r>
                    </a:p>
                    <a:p>
                      <a:r>
                        <a:rPr lang="fr-FR" sz="800" b="1" dirty="0" smtClean="0">
                          <a:solidFill>
                            <a:schemeClr val="tx1"/>
                          </a:solidFill>
                        </a:rPr>
                        <a:t>Visite des ateliers </a:t>
                      </a:r>
                      <a:endParaRPr lang="fr-FR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Après-midi</a:t>
                      </a:r>
                    </a:p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 14h45 – 15h40</a:t>
                      </a:r>
                    </a:p>
                    <a:p>
                      <a:r>
                        <a:rPr lang="fr-FR" sz="800" b="1" dirty="0" smtClean="0">
                          <a:solidFill>
                            <a:schemeClr val="tx1"/>
                          </a:solidFill>
                        </a:rPr>
                        <a:t>Découverte de l’option Cinéma Audiovisuel </a:t>
                      </a:r>
                    </a:p>
                    <a:p>
                      <a:r>
                        <a:rPr lang="fr-FR" sz="800" dirty="0" smtClean="0">
                          <a:solidFill>
                            <a:srgbClr val="FF0000"/>
                          </a:solidFill>
                        </a:rPr>
                        <a:t>Salle CAV 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2034011"/>
                  </a:ext>
                </a:extLst>
              </a:tr>
            </a:tbl>
          </a:graphicData>
        </a:graphic>
      </p:graphicFrame>
      <p:sp>
        <p:nvSpPr>
          <p:cNvPr id="6" name="Espace réservé du texte 4"/>
          <p:cNvSpPr txBox="1">
            <a:spLocks/>
          </p:cNvSpPr>
          <p:nvPr/>
        </p:nvSpPr>
        <p:spPr>
          <a:xfrm>
            <a:off x="365589" y="3321582"/>
            <a:ext cx="5157787" cy="241541"/>
          </a:xfrm>
          <a:prstGeom prst="rect">
            <a:avLst/>
          </a:prstGeom>
          <a:ln w="12700">
            <a:solidFill>
              <a:srgbClr val="000090"/>
            </a:solidFill>
          </a:ln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fr-FR" sz="1600" dirty="0" smtClean="0">
                <a:solidFill>
                  <a:srgbClr val="000090"/>
                </a:solidFill>
              </a:rPr>
              <a:t>MES TUTEURS </a:t>
            </a:r>
            <a:endParaRPr lang="fr-FR" sz="1600" dirty="0">
              <a:solidFill>
                <a:srgbClr val="000090"/>
              </a:solidFill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352889" y="3735123"/>
          <a:ext cx="5183188" cy="29067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75576">
                  <a:extLst>
                    <a:ext uri="{9D8B030D-6E8A-4147-A177-3AD203B41FA5}">
                      <a16:colId xmlns:a16="http://schemas.microsoft.com/office/drawing/2014/main" xmlns="" val="2401688021"/>
                    </a:ext>
                  </a:extLst>
                </a:gridCol>
                <a:gridCol w="55671">
                  <a:extLst>
                    <a:ext uri="{9D8B030D-6E8A-4147-A177-3AD203B41FA5}">
                      <a16:colId xmlns:a16="http://schemas.microsoft.com/office/drawing/2014/main" xmlns="" val="3290745273"/>
                    </a:ext>
                  </a:extLst>
                </a:gridCol>
                <a:gridCol w="2551941">
                  <a:extLst>
                    <a:ext uri="{9D8B030D-6E8A-4147-A177-3AD203B41FA5}">
                      <a16:colId xmlns:a16="http://schemas.microsoft.com/office/drawing/2014/main" xmlns="" val="487814333"/>
                    </a:ext>
                  </a:extLst>
                </a:gridCol>
              </a:tblGrid>
              <a:tr h="494431">
                <a:tc>
                  <a:txBody>
                    <a:bodyPr/>
                    <a:lstStyle/>
                    <a:p>
                      <a:pPr marL="101600"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Prénom du tuteur étudiant de BTS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02870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fr-FR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02870"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Prénoms des tuteurs lycéens de Seconde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69138335"/>
                  </a:ext>
                </a:extLst>
              </a:tr>
              <a:tr h="453064">
                <a:tc rowSpan="2">
                  <a:txBody>
                    <a:bodyPr/>
                    <a:lstStyle/>
                    <a:p>
                      <a:pPr marL="101600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Lycée d’origine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102870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fr-FR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02870"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chemeClr val="tx1"/>
                          </a:solidFill>
                          <a:effectLst/>
                        </a:rPr>
                        <a:t>Collèges d’origine :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28631990"/>
                  </a:ext>
                </a:extLst>
              </a:tr>
              <a:tr h="104708">
                <a:tc vMerge="1">
                  <a:txBody>
                    <a:bodyPr/>
                    <a:lstStyle/>
                    <a:p>
                      <a:pPr marL="101600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02870"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Nom complet de la classe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9007691"/>
                  </a:ext>
                </a:extLst>
              </a:tr>
              <a:tr h="459943">
                <a:tc>
                  <a:txBody>
                    <a:bodyPr/>
                    <a:lstStyle/>
                    <a:p>
                      <a:pPr marL="101600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Nom complet de la classe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433743"/>
                  </a:ext>
                </a:extLst>
              </a:tr>
              <a:tr h="1394599">
                <a:tc>
                  <a:txBody>
                    <a:bodyPr/>
                    <a:lstStyle/>
                    <a:p>
                      <a:pPr marL="101600"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En quoi consiste la formation ?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02870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fr-FR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02870"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En quoi consiste la formation ?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</a:p>
                    <a:p>
                      <a:pPr marL="102870"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endParaRPr lang="fr-FR" sz="800" dirty="0" smtClean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2870"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endParaRPr lang="fr-FR" sz="800" dirty="0" smtClean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2870"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97775236"/>
                  </a:ext>
                </a:extLst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6486992" y="310144"/>
          <a:ext cx="5348300" cy="212548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657622">
                  <a:extLst>
                    <a:ext uri="{9D8B030D-6E8A-4147-A177-3AD203B41FA5}">
                      <a16:colId xmlns:a16="http://schemas.microsoft.com/office/drawing/2014/main" xmlns="" val="2401688021"/>
                    </a:ext>
                  </a:extLst>
                </a:gridCol>
                <a:gridCol w="57444">
                  <a:extLst>
                    <a:ext uri="{9D8B030D-6E8A-4147-A177-3AD203B41FA5}">
                      <a16:colId xmlns:a16="http://schemas.microsoft.com/office/drawing/2014/main" xmlns="" val="3290745273"/>
                    </a:ext>
                  </a:extLst>
                </a:gridCol>
                <a:gridCol w="2633234">
                  <a:extLst>
                    <a:ext uri="{9D8B030D-6E8A-4147-A177-3AD203B41FA5}">
                      <a16:colId xmlns:a16="http://schemas.microsoft.com/office/drawing/2014/main" xmlns="" val="487814333"/>
                    </a:ext>
                  </a:extLst>
                </a:gridCol>
              </a:tblGrid>
              <a:tr h="1058521">
                <a:tc>
                  <a:txBody>
                    <a:bodyPr/>
                    <a:lstStyle/>
                    <a:p>
                      <a:pPr marL="101600"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Comment jugeait-il/elle son niveau en 2</a:t>
                      </a:r>
                      <a:r>
                        <a:rPr lang="fr-FR" sz="800" baseline="30000" dirty="0">
                          <a:solidFill>
                            <a:schemeClr val="tx1"/>
                          </a:solidFill>
                          <a:effectLst/>
                        </a:rPr>
                        <a:t>nde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 ?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02870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fr-FR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02870"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Comment jugeaient-ils/elles leur niveau en 4</a:t>
                      </a:r>
                      <a:r>
                        <a:rPr lang="fr-FR" sz="800" baseline="300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 ?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95651463"/>
                  </a:ext>
                </a:extLst>
              </a:tr>
              <a:tr h="1066964">
                <a:tc>
                  <a:txBody>
                    <a:bodyPr/>
                    <a:lstStyle/>
                    <a:p>
                      <a:pPr marL="101600" marR="210820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Avait-il/elle</a:t>
                      </a:r>
                      <a:r>
                        <a:rPr lang="fr-FR" sz="800" spc="-1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</a:rPr>
                        <a:t>un </a:t>
                      </a:r>
                      <a:r>
                        <a:rPr lang="fr-FR" sz="800" spc="-175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</a:rPr>
                        <a:t>projet </a:t>
                      </a:r>
                      <a:r>
                        <a:rPr lang="fr-FR" sz="800" spc="-165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</a:rPr>
                        <a:t>d’orientation </a:t>
                      </a:r>
                      <a:r>
                        <a:rPr lang="fr-FR" sz="800" spc="-175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pour</a:t>
                      </a:r>
                      <a:r>
                        <a:rPr lang="fr-FR" sz="800" spc="-17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spc="-17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</a:rPr>
                        <a:t>après </a:t>
                      </a:r>
                      <a:r>
                        <a:rPr lang="fr-FR" sz="800" spc="-17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la Terminale ?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2870" marR="177800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Avaient-ils/elles</a:t>
                      </a:r>
                      <a:r>
                        <a:rPr lang="fr-FR" sz="800" spc="-11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spc="-11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</a:rPr>
                        <a:t>un </a:t>
                      </a:r>
                      <a:r>
                        <a:rPr lang="fr-FR" sz="800" spc="-165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projet</a:t>
                      </a:r>
                      <a:r>
                        <a:rPr lang="fr-FR" sz="800" spc="-16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spc="-165" dirty="0" smtClean="0">
                          <a:solidFill>
                            <a:schemeClr val="tx1"/>
                          </a:solidFill>
                          <a:effectLst/>
                        </a:rPr>
                        <a:t>   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</a:rPr>
                        <a:t>d’orientation </a:t>
                      </a:r>
                      <a:r>
                        <a:rPr lang="fr-FR" sz="800" spc="-17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</a:rPr>
                        <a:t>pour </a:t>
                      </a:r>
                      <a:r>
                        <a:rPr lang="fr-FR" sz="800" spc="-17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</a:rPr>
                        <a:t>après </a:t>
                      </a:r>
                      <a:r>
                        <a:rPr lang="fr-FR" sz="800" spc="-165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la 3</a:t>
                      </a:r>
                      <a:r>
                        <a:rPr lang="fr-FR" sz="800" baseline="300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 ? :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Carlito" panose="020F0502020204030204" pitchFamily="34" charset="0"/>
                        <a:ea typeface="Carlito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65600017"/>
                  </a:ext>
                </a:extLst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6486992" y="2498365"/>
            <a:ext cx="5348301" cy="338554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J’évalue ma journée </a:t>
            </a:r>
            <a:endParaRPr lang="fr-FR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86991" y="5097644"/>
            <a:ext cx="5348301" cy="1538883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J’ai particulièrement aimé :</a:t>
            </a:r>
          </a:p>
          <a:p>
            <a:endParaRPr lang="fr-FR" sz="1400" b="1" dirty="0" smtClean="0"/>
          </a:p>
          <a:p>
            <a:endParaRPr lang="fr-FR" sz="1400" b="1" dirty="0"/>
          </a:p>
          <a:p>
            <a:r>
              <a:rPr lang="fr-FR" sz="1200" b="1" dirty="0" smtClean="0"/>
              <a:t>Je n’ai pas aimé du tout : </a:t>
            </a:r>
          </a:p>
          <a:p>
            <a:endParaRPr lang="fr-FR" sz="1400" b="1" dirty="0" smtClean="0"/>
          </a:p>
          <a:p>
            <a:endParaRPr lang="fr-FR" sz="1400" b="1" dirty="0" smtClean="0"/>
          </a:p>
          <a:p>
            <a:endParaRPr lang="fr-FR" sz="1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6486992" y="2886394"/>
            <a:ext cx="5348301" cy="2123658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Je raconte ma matinée: </a:t>
            </a:r>
          </a:p>
          <a:p>
            <a:pPr algn="ctr"/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6532634" y="5326898"/>
            <a:ext cx="418981" cy="982222"/>
            <a:chOff x="6499383" y="5154304"/>
            <a:chExt cx="418981" cy="982222"/>
          </a:xfrm>
        </p:grpSpPr>
        <p:pic>
          <p:nvPicPr>
            <p:cNvPr id="12" name="Image 1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0512" t="17094" r="20512" b="17949"/>
            <a:stretch>
              <a:fillRect/>
            </a:stretch>
          </p:blipFill>
          <p:spPr bwMode="auto">
            <a:xfrm>
              <a:off x="6537674" y="5727629"/>
              <a:ext cx="380690" cy="4088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Imag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008" r="50000" b="50961"/>
            <a:stretch>
              <a:fillRect/>
            </a:stretch>
          </p:blipFill>
          <p:spPr bwMode="auto">
            <a:xfrm>
              <a:off x="6499383" y="5154304"/>
              <a:ext cx="401268" cy="344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8051762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279</Words>
  <Application>Microsoft Office PowerPoint</Application>
  <PresentationFormat>Personnalisé</PresentationFormat>
  <Paragraphs>106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Bâtissons  l’Ambition 2023-2024</vt:lpstr>
      <vt:lpstr>Diapositive 2</vt:lpstr>
    </vt:vector>
  </TitlesOfParts>
  <Company>Région Occitanie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Bâtissons  l’Ambition 2023-2024</dc:title>
  <dc:creator>cpe3</dc:creator>
  <cp:lastModifiedBy>direction</cp:lastModifiedBy>
  <cp:revision>5</cp:revision>
  <dcterms:created xsi:type="dcterms:W3CDTF">2023-11-09T10:54:47Z</dcterms:created>
  <dcterms:modified xsi:type="dcterms:W3CDTF">2023-12-01T14:09:40Z</dcterms:modified>
</cp:coreProperties>
</file>